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73" r:id="rId7"/>
    <p:sldId id="262" r:id="rId8"/>
    <p:sldId id="263" r:id="rId9"/>
    <p:sldId id="264" r:id="rId10"/>
    <p:sldId id="265" r:id="rId11"/>
    <p:sldId id="266" r:id="rId12"/>
    <p:sldId id="283" r:id="rId13"/>
    <p:sldId id="284" r:id="rId14"/>
    <p:sldId id="286" r:id="rId15"/>
    <p:sldId id="274" r:id="rId16"/>
    <p:sldId id="267" r:id="rId17"/>
    <p:sldId id="268" r:id="rId18"/>
    <p:sldId id="269" r:id="rId19"/>
    <p:sldId id="270" r:id="rId20"/>
    <p:sldId id="275" r:id="rId21"/>
    <p:sldId id="276" r:id="rId22"/>
    <p:sldId id="271" r:id="rId23"/>
    <p:sldId id="272" r:id="rId24"/>
    <p:sldId id="277" r:id="rId25"/>
    <p:sldId id="278" r:id="rId26"/>
    <p:sldId id="279" r:id="rId27"/>
    <p:sldId id="280" r:id="rId28"/>
    <p:sldId id="281" r:id="rId29"/>
    <p:sldId id="282" r:id="rId30"/>
    <p:sldId id="287" r:id="rId31"/>
    <p:sldId id="288" r:id="rId32"/>
    <p:sldId id="285"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C31887E-AB17-4893-8372-E6AC887D0F90}" type="datetimeFigureOut">
              <a:rPr lang="ru-RU" smtClean="0"/>
              <a:pPr/>
              <a:t>25.02.2016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024DFE7-6874-4782-92D1-2537EBDCEA5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31887E-AB17-4893-8372-E6AC887D0F90}" type="datetimeFigureOut">
              <a:rPr lang="ru-RU" smtClean="0"/>
              <a:pPr/>
              <a:t>25.02.2016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24DFE7-6874-4782-92D1-2537EBDCEA5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31887E-AB17-4893-8372-E6AC887D0F90}" type="datetimeFigureOut">
              <a:rPr lang="ru-RU" smtClean="0"/>
              <a:pPr/>
              <a:t>25.02.2016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24DFE7-6874-4782-92D1-2537EBDCEA5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C31887E-AB17-4893-8372-E6AC887D0F90}" type="datetimeFigureOut">
              <a:rPr lang="ru-RU" smtClean="0"/>
              <a:pPr/>
              <a:t>25.02.2016</a:t>
            </a:fld>
            <a:endParaRPr lang="ru-RU"/>
          </a:p>
        </p:txBody>
      </p:sp>
      <p:sp>
        <p:nvSpPr>
          <p:cNvPr id="9" name="Номер слайда 8"/>
          <p:cNvSpPr>
            <a:spLocks noGrp="1"/>
          </p:cNvSpPr>
          <p:nvPr>
            <p:ph type="sldNum" sz="quarter" idx="15"/>
          </p:nvPr>
        </p:nvSpPr>
        <p:spPr/>
        <p:txBody>
          <a:bodyPr rtlCol="0"/>
          <a:lstStyle/>
          <a:p>
            <a:fld id="{7024DFE7-6874-4782-92D1-2537EBDCEA59}"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C31887E-AB17-4893-8372-E6AC887D0F90}" type="datetimeFigureOut">
              <a:rPr lang="ru-RU" smtClean="0"/>
              <a:pPr/>
              <a:t>25.02.2016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024DFE7-6874-4782-92D1-2537EBDCEA5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C31887E-AB17-4893-8372-E6AC887D0F90}" type="datetimeFigureOut">
              <a:rPr lang="ru-RU" smtClean="0"/>
              <a:pPr/>
              <a:t>25.02.2016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24DFE7-6874-4782-92D1-2537EBDCEA59}"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C31887E-AB17-4893-8372-E6AC887D0F90}" type="datetimeFigureOut">
              <a:rPr lang="ru-RU" smtClean="0"/>
              <a:pPr/>
              <a:t>25.02.2016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24DFE7-6874-4782-92D1-2537EBDCEA59}"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C31887E-AB17-4893-8372-E6AC887D0F90}" type="datetimeFigureOut">
              <a:rPr lang="ru-RU" smtClean="0"/>
              <a:pPr/>
              <a:t>25.02.2016</a:t>
            </a:fld>
            <a:endParaRPr lang="ru-RU"/>
          </a:p>
        </p:txBody>
      </p:sp>
      <p:sp>
        <p:nvSpPr>
          <p:cNvPr id="7" name="Номер слайда 6"/>
          <p:cNvSpPr>
            <a:spLocks noGrp="1"/>
          </p:cNvSpPr>
          <p:nvPr>
            <p:ph type="sldNum" sz="quarter" idx="11"/>
          </p:nvPr>
        </p:nvSpPr>
        <p:spPr/>
        <p:txBody>
          <a:bodyPr rtlCol="0"/>
          <a:lstStyle/>
          <a:p>
            <a:fld id="{7024DFE7-6874-4782-92D1-2537EBDCEA59}"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C31887E-AB17-4893-8372-E6AC887D0F90}" type="datetimeFigureOut">
              <a:rPr lang="ru-RU" smtClean="0"/>
              <a:pPr/>
              <a:t>25.02.2016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24DFE7-6874-4782-92D1-2537EBDCEA5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C31887E-AB17-4893-8372-E6AC887D0F90}" type="datetimeFigureOut">
              <a:rPr lang="ru-RU" smtClean="0"/>
              <a:pPr/>
              <a:t>25.02.2016</a:t>
            </a:fld>
            <a:endParaRPr lang="ru-RU"/>
          </a:p>
        </p:txBody>
      </p:sp>
      <p:sp>
        <p:nvSpPr>
          <p:cNvPr id="22" name="Номер слайда 21"/>
          <p:cNvSpPr>
            <a:spLocks noGrp="1"/>
          </p:cNvSpPr>
          <p:nvPr>
            <p:ph type="sldNum" sz="quarter" idx="15"/>
          </p:nvPr>
        </p:nvSpPr>
        <p:spPr/>
        <p:txBody>
          <a:bodyPr rtlCol="0"/>
          <a:lstStyle/>
          <a:p>
            <a:fld id="{7024DFE7-6874-4782-92D1-2537EBDCEA59}"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C31887E-AB17-4893-8372-E6AC887D0F90}" type="datetimeFigureOut">
              <a:rPr lang="ru-RU" smtClean="0"/>
              <a:pPr/>
              <a:t>25.02.2016</a:t>
            </a:fld>
            <a:endParaRPr lang="ru-RU"/>
          </a:p>
        </p:txBody>
      </p:sp>
      <p:sp>
        <p:nvSpPr>
          <p:cNvPr id="18" name="Номер слайда 17"/>
          <p:cNvSpPr>
            <a:spLocks noGrp="1"/>
          </p:cNvSpPr>
          <p:nvPr>
            <p:ph type="sldNum" sz="quarter" idx="11"/>
          </p:nvPr>
        </p:nvSpPr>
        <p:spPr/>
        <p:txBody>
          <a:bodyPr rtlCol="0"/>
          <a:lstStyle/>
          <a:p>
            <a:fld id="{7024DFE7-6874-4782-92D1-2537EBDCEA59}"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C31887E-AB17-4893-8372-E6AC887D0F90}" type="datetimeFigureOut">
              <a:rPr lang="ru-RU" smtClean="0"/>
              <a:pPr/>
              <a:t>25.02.2016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24DFE7-6874-4782-92D1-2537EBDCEA5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1268760"/>
            <a:ext cx="6172200" cy="1894362"/>
          </a:xfrm>
        </p:spPr>
        <p:txBody>
          <a:bodyPr/>
          <a:lstStyle/>
          <a:p>
            <a:pPr algn="ctr"/>
            <a:r>
              <a:rPr lang="ru-RU" dirty="0" smtClean="0"/>
              <a:t>ИМИДЖ ПЕДАГОГА</a:t>
            </a:r>
            <a:r>
              <a:rPr lang="en-US" dirty="0" smtClean="0"/>
              <a:t>/</a:t>
            </a:r>
            <a:r>
              <a:rPr lang="ru-RU" dirty="0" smtClean="0"/>
              <a:t>КУРАТОРА</a:t>
            </a:r>
            <a:endParaRPr lang="ru-RU" dirty="0"/>
          </a:p>
        </p:txBody>
      </p:sp>
      <p:sp>
        <p:nvSpPr>
          <p:cNvPr id="3" name="Подзаголовок 2"/>
          <p:cNvSpPr>
            <a:spLocks noGrp="1"/>
          </p:cNvSpPr>
          <p:nvPr>
            <p:ph type="subTitle" idx="1"/>
          </p:nvPr>
        </p:nvSpPr>
        <p:spPr>
          <a:xfrm>
            <a:off x="2339752" y="3933056"/>
            <a:ext cx="6172200" cy="2232248"/>
          </a:xfrm>
        </p:spPr>
        <p:txBody>
          <a:bodyPr>
            <a:normAutofit/>
          </a:bodyPr>
          <a:lstStyle/>
          <a:p>
            <a:endParaRPr lang="ru-RU" dirty="0" smtClean="0"/>
          </a:p>
          <a:p>
            <a:pPr algn="r"/>
            <a:r>
              <a:rPr lang="ru-RU" dirty="0" smtClean="0"/>
              <a:t> Психолог: Казакова Е.Ф.</a:t>
            </a:r>
          </a:p>
          <a:p>
            <a:endParaRPr lang="ru-RU" dirty="0" smtClean="0"/>
          </a:p>
          <a:p>
            <a:endParaRPr lang="ru-RU" dirty="0" smtClean="0"/>
          </a:p>
          <a:p>
            <a:endParaRPr lang="ru-RU" dirty="0" smtClean="0"/>
          </a:p>
          <a:p>
            <a:pPr algn="ctr"/>
            <a:r>
              <a:rPr lang="ru-RU" dirty="0" smtClean="0"/>
              <a:t>Екатеринбург, 2015</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менялся имидж… </a:t>
            </a:r>
            <a:br>
              <a:rPr lang="ru-RU" dirty="0" smtClean="0"/>
            </a:br>
            <a:r>
              <a:rPr lang="ru-RU" dirty="0" smtClean="0"/>
              <a:t>90-е годы… </a:t>
            </a:r>
            <a:endParaRPr lang="ru-RU" dirty="0"/>
          </a:p>
        </p:txBody>
      </p:sp>
      <p:sp>
        <p:nvSpPr>
          <p:cNvPr id="3" name="Содержимое 2"/>
          <p:cNvSpPr>
            <a:spLocks noGrp="1"/>
          </p:cNvSpPr>
          <p:nvPr>
            <p:ph sz="quarter" idx="1"/>
          </p:nvPr>
        </p:nvSpPr>
        <p:spPr/>
        <p:txBody>
          <a:bodyPr/>
          <a:lstStyle/>
          <a:p>
            <a:pPr algn="just"/>
            <a:r>
              <a:rPr lang="ru-RU" dirty="0" smtClean="0"/>
              <a:t>Учащимся предлагалось ранжировать качества педагога</a:t>
            </a:r>
            <a:r>
              <a:rPr lang="en-US" dirty="0" smtClean="0"/>
              <a:t>/</a:t>
            </a:r>
            <a:r>
              <a:rPr lang="ru-RU" dirty="0" smtClean="0"/>
              <a:t>куратора по степени их важности и первые места учащиеся отводят доброте, внимательности, чувству юмора, такту, умению общаться и отстаивать свою точку зрения.</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менялся имидж… </a:t>
            </a:r>
            <a:br>
              <a:rPr lang="ru-RU" dirty="0" smtClean="0"/>
            </a:br>
            <a:r>
              <a:rPr lang="ru-RU" dirty="0" smtClean="0"/>
              <a:t>наши дни… </a:t>
            </a:r>
            <a:endParaRPr lang="ru-RU" dirty="0"/>
          </a:p>
        </p:txBody>
      </p:sp>
      <p:sp>
        <p:nvSpPr>
          <p:cNvPr id="3" name="Содержимое 2"/>
          <p:cNvSpPr>
            <a:spLocks noGrp="1"/>
          </p:cNvSpPr>
          <p:nvPr>
            <p:ph sz="quarter" idx="1"/>
          </p:nvPr>
        </p:nvSpPr>
        <p:spPr/>
        <p:txBody>
          <a:bodyPr/>
          <a:lstStyle/>
          <a:p>
            <a:pPr algn="just"/>
            <a:r>
              <a:rPr lang="ru-RU" i="1" dirty="0" smtClean="0"/>
              <a:t>для меня имидж преподавателя в первую очередь это аккуратность, общение со студентами, чувство юмора, одежда тоже имеет свое значение конечно, современный студент, судя по моей группе, любит преподавателей которые с молодёжью на "одной волне", старается говорить на темы которые интересны студентам, ну и конечно настроение преподавателя во время занятия не мало важно.</a:t>
            </a:r>
          </a:p>
          <a:p>
            <a:pPr algn="r"/>
            <a:r>
              <a:rPr lang="ru-RU" i="1" dirty="0" smtClean="0"/>
              <a:t>                          студентка </a:t>
            </a:r>
            <a:r>
              <a:rPr lang="ru-RU" i="1" dirty="0" err="1" smtClean="0"/>
              <a:t>УрГУПС</a:t>
            </a:r>
            <a:endParaRPr lang="ru-RU"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менялся имидж… </a:t>
            </a:r>
            <a:br>
              <a:rPr lang="ru-RU" dirty="0" smtClean="0"/>
            </a:br>
            <a:r>
              <a:rPr lang="ru-RU" dirty="0" smtClean="0"/>
              <a:t>наши дни… </a:t>
            </a:r>
            <a:endParaRPr lang="ru-RU" dirty="0"/>
          </a:p>
        </p:txBody>
      </p:sp>
      <p:sp>
        <p:nvSpPr>
          <p:cNvPr id="3" name="Содержимое 2"/>
          <p:cNvSpPr>
            <a:spLocks noGrp="1"/>
          </p:cNvSpPr>
          <p:nvPr>
            <p:ph sz="quarter" idx="1"/>
          </p:nvPr>
        </p:nvSpPr>
        <p:spPr/>
        <p:txBody>
          <a:bodyPr>
            <a:normAutofit/>
          </a:bodyPr>
          <a:lstStyle/>
          <a:p>
            <a:pPr algn="just"/>
            <a:r>
              <a:rPr lang="ru-RU" sz="1800" i="1" dirty="0" smtClean="0"/>
              <a:t>Для меня имидж педагога складывается, конечно же из внешнего вида (деловая одежда, рубашка или костюм на мужчине или красивая, не вызывающая блузочка на женщине) это то, на что ты обращаешь внимание при первой встрече с преподавателем. </a:t>
            </a:r>
            <a:br>
              <a:rPr lang="ru-RU" sz="1800" i="1" dirty="0" smtClean="0"/>
            </a:br>
            <a:r>
              <a:rPr lang="ru-RU" sz="1800" i="1" dirty="0" smtClean="0"/>
              <a:t>Далее решающим фактором является манера разговора, тембр голоса (монотонное чтение лекции утомляет, волей не волей отвлекаешься и уже не улавливаешь суть предмета)</a:t>
            </a:r>
            <a:br>
              <a:rPr lang="ru-RU" sz="1800" i="1" dirty="0" smtClean="0"/>
            </a:br>
            <a:r>
              <a:rPr lang="ru-RU" sz="1800" i="1" dirty="0" smtClean="0"/>
              <a:t>примеры из жизни, диалог с аудиторией также привлекает в педагоге, после чего хочется сказать : "Очень интересный </a:t>
            </a:r>
            <a:r>
              <a:rPr lang="ru-RU" sz="1800" i="1" dirty="0" smtClean="0"/>
              <a:t>преподаватель»</a:t>
            </a:r>
            <a:endParaRPr lang="ru-RU" sz="1800" i="1" dirty="0" smtClean="0"/>
          </a:p>
          <a:p>
            <a:pPr algn="just"/>
            <a:endParaRPr lang="ru-RU" sz="1800" i="1" dirty="0" smtClean="0"/>
          </a:p>
          <a:p>
            <a:pPr algn="r"/>
            <a:r>
              <a:rPr lang="ru-RU" sz="1800" i="1" dirty="0" smtClean="0"/>
              <a:t>студентка </a:t>
            </a:r>
            <a:r>
              <a:rPr lang="ru-RU" sz="1800" i="1" dirty="0" err="1" smtClean="0"/>
              <a:t>УрГУПС</a:t>
            </a:r>
            <a:r>
              <a:rPr lang="ru-RU" sz="1800" i="1" dirty="0" smtClean="0"/>
              <a:t> </a:t>
            </a:r>
            <a:br>
              <a:rPr lang="ru-RU" sz="1800" i="1" dirty="0" smtClean="0"/>
            </a:br>
            <a:endParaRPr lang="ru-RU" sz="18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менялся имидж… </a:t>
            </a:r>
            <a:br>
              <a:rPr lang="ru-RU" dirty="0" smtClean="0"/>
            </a:br>
            <a:r>
              <a:rPr lang="ru-RU" dirty="0" smtClean="0"/>
              <a:t>наши дни… </a:t>
            </a:r>
            <a:endParaRPr lang="ru-RU" dirty="0"/>
          </a:p>
        </p:txBody>
      </p:sp>
      <p:sp>
        <p:nvSpPr>
          <p:cNvPr id="3" name="Содержимое 2"/>
          <p:cNvSpPr>
            <a:spLocks noGrp="1"/>
          </p:cNvSpPr>
          <p:nvPr>
            <p:ph sz="quarter" idx="1"/>
          </p:nvPr>
        </p:nvSpPr>
        <p:spPr/>
        <p:txBody>
          <a:bodyPr>
            <a:normAutofit/>
          </a:bodyPr>
          <a:lstStyle/>
          <a:p>
            <a:pPr algn="just"/>
            <a:r>
              <a:rPr lang="ru-RU" sz="2000" i="1" dirty="0" smtClean="0"/>
              <a:t>Хорошо, когда педагог дружелюбный. И если обращаешься к преподавателю, то нравится, когда он проявляет заинтересованность, готовность помочь. Современному студенту важна справедливость, прозрачность в оценке знаний, успехов. Мы хотим понимать, по каким критериям мы оцениваемся и критерии должны быть едины для всех. Внешний вид преподавателя имеет меньшее значение. В своей деятельности, педагог должен демонстрировать профессионализм и этичность поведения.</a:t>
            </a:r>
          </a:p>
          <a:p>
            <a:pPr algn="just"/>
            <a:endParaRPr lang="ru-RU" sz="2000" i="1" dirty="0" smtClean="0"/>
          </a:p>
          <a:p>
            <a:pPr algn="r"/>
            <a:r>
              <a:rPr lang="ru-RU" sz="2000" i="1" dirty="0" smtClean="0"/>
              <a:t>студент </a:t>
            </a:r>
            <a:r>
              <a:rPr lang="ru-RU" sz="2000" i="1" dirty="0" err="1" smtClean="0"/>
              <a:t>УрГУПС</a:t>
            </a:r>
            <a:endParaRPr lang="ru-RU" sz="20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i="1" dirty="0" smtClean="0"/>
              <a:t>По моему мнению, преподаватель должен уметь грамотно подать необходимый материал, иметь чётко поставленную цель своего доклада перед студентами, мог вступить в дискуссию или разговор со студентами. Ну и конечно, он должен быть особенно терпелив, спокоен и всегда дарить свою улыбку студентам. </a:t>
            </a:r>
          </a:p>
          <a:p>
            <a:pPr algn="just"/>
            <a:endParaRPr lang="ru-RU" i="1" dirty="0" smtClean="0"/>
          </a:p>
          <a:p>
            <a:pPr algn="r"/>
            <a:r>
              <a:rPr lang="ru-RU" i="1" dirty="0" smtClean="0"/>
              <a:t>Студентка </a:t>
            </a:r>
            <a:r>
              <a:rPr lang="ru-RU" i="1" dirty="0" err="1" smtClean="0"/>
              <a:t>УрГУПС</a:t>
            </a:r>
            <a:endParaRPr lang="ru-RU"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МОТИВАЦИЯ В СОЗДАНИИ ИМИДЖА</a:t>
            </a:r>
            <a:endParaRPr lang="ru-RU" dirty="0"/>
          </a:p>
        </p:txBody>
      </p:sp>
      <p:sp>
        <p:nvSpPr>
          <p:cNvPr id="3" name="Содержимое 2"/>
          <p:cNvSpPr>
            <a:spLocks noGrp="1"/>
          </p:cNvSpPr>
          <p:nvPr>
            <p:ph sz="quarter" idx="1"/>
          </p:nvPr>
        </p:nvSpPr>
        <p:spPr/>
        <p:txBody>
          <a:bodyPr/>
          <a:lstStyle/>
          <a:p>
            <a:r>
              <a:rPr lang="ru-RU" dirty="0" smtClean="0"/>
              <a:t>психологическая мотивация, связанная с потребностью человека в повышении своей самооценки, результатом чего становится достижение психологического комфорта</a:t>
            </a:r>
          </a:p>
          <a:p>
            <a:r>
              <a:rPr lang="ru-RU" dirty="0" smtClean="0"/>
              <a:t>прагматическая мотивация, связанная с желанием использовать имидж для более эффективного социального влияния и достижения при его помощи тех или иных внешних целей.</a:t>
            </a:r>
          </a:p>
          <a:p>
            <a:r>
              <a:rPr lang="ru-RU" dirty="0" smtClean="0"/>
              <a:t>      имидж, ориентированный на самоощущение</a:t>
            </a:r>
          </a:p>
          <a:p>
            <a:r>
              <a:rPr lang="ru-RU" dirty="0" smtClean="0"/>
              <a:t>      имидж, ориентированный на восприятие. </a:t>
            </a:r>
          </a:p>
          <a:p>
            <a:endParaRPr lang="ru-RU" dirty="0"/>
          </a:p>
        </p:txBody>
      </p:sp>
      <p:sp>
        <p:nvSpPr>
          <p:cNvPr id="4" name="Стрелка вправо 3"/>
          <p:cNvSpPr/>
          <p:nvPr/>
        </p:nvSpPr>
        <p:spPr>
          <a:xfrm>
            <a:off x="827584" y="5085184"/>
            <a:ext cx="3600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p:cNvSpPr/>
          <p:nvPr/>
        </p:nvSpPr>
        <p:spPr>
          <a:xfrm>
            <a:off x="827584" y="5877272"/>
            <a:ext cx="3600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СТРУКТУРНЫЕ КОМПОНЕНТЫ ИМИДЖА</a:t>
            </a:r>
            <a:endParaRPr lang="ru-RU" dirty="0"/>
          </a:p>
        </p:txBody>
      </p:sp>
      <p:sp>
        <p:nvSpPr>
          <p:cNvPr id="3" name="Содержимое 2"/>
          <p:cNvSpPr>
            <a:spLocks noGrp="1"/>
          </p:cNvSpPr>
          <p:nvPr>
            <p:ph sz="quarter" idx="1"/>
          </p:nvPr>
        </p:nvSpPr>
        <p:spPr/>
        <p:txBody>
          <a:bodyPr/>
          <a:lstStyle/>
          <a:p>
            <a:r>
              <a:rPr lang="ru-RU" dirty="0" smtClean="0"/>
              <a:t>Визуальный (внешний) образ: </a:t>
            </a:r>
            <a:r>
              <a:rPr lang="ru-RU" i="1" dirty="0" smtClean="0"/>
              <a:t>костюм, прическа, мимика, пластика, макияж.</a:t>
            </a:r>
          </a:p>
          <a:p>
            <a:r>
              <a:rPr lang="ru-RU" dirty="0" smtClean="0"/>
              <a:t>Внутренний образ: </a:t>
            </a:r>
          </a:p>
          <a:p>
            <a:pPr>
              <a:buNone/>
            </a:pPr>
            <a:r>
              <a:rPr lang="ru-RU" dirty="0" smtClean="0"/>
              <a:t>   а) вербальное поведение: </a:t>
            </a:r>
            <a:r>
              <a:rPr lang="ru-RU" i="1" dirty="0" smtClean="0"/>
              <a:t>голос, настроение.</a:t>
            </a:r>
          </a:p>
          <a:p>
            <a:pPr>
              <a:buNone/>
            </a:pPr>
            <a:r>
              <a:rPr lang="ru-RU" dirty="0" smtClean="0"/>
              <a:t>   б) невербальное поведение: </a:t>
            </a:r>
            <a:r>
              <a:rPr lang="ru-RU" i="1" dirty="0" smtClean="0"/>
              <a:t>манера поведения, жесты, мимика, этикет.</a:t>
            </a:r>
          </a:p>
          <a:p>
            <a:r>
              <a:rPr lang="ru-RU" dirty="0" smtClean="0"/>
              <a:t>Процессуальный.</a:t>
            </a:r>
            <a:endParaRPr lang="ru-RU" i="1"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ВИЗУАЛЬНЫЙ (ВНЕШНИЙ) КОМПОНЕНТ ИМИДЖА</a:t>
            </a:r>
            <a:endParaRPr lang="ru-RU" dirty="0"/>
          </a:p>
        </p:txBody>
      </p:sp>
      <p:sp>
        <p:nvSpPr>
          <p:cNvPr id="3" name="Содержимое 2"/>
          <p:cNvSpPr>
            <a:spLocks noGrp="1"/>
          </p:cNvSpPr>
          <p:nvPr>
            <p:ph sz="quarter" idx="1"/>
          </p:nvPr>
        </p:nvSpPr>
        <p:spPr/>
        <p:txBody>
          <a:bodyPr/>
          <a:lstStyle/>
          <a:p>
            <a:pPr algn="just"/>
            <a:r>
              <a:rPr lang="ru-RU" dirty="0" smtClean="0"/>
              <a:t>Внешняя составляющая включает мимику,  жесты, тембр и силу голоса, костюм, манеры, походку. Внешний вид педагога (куратора) может создать рабочее и нерабочее настроение на занятиях (и других формах взаимодействия педагога (куратора), способствовать или препятствовать взаимопониманию, облегчая или затрудняя педагогическое общение.</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ВНУТРЕННИЙ КОМПОНЕНТ ИМИДЖА</a:t>
            </a:r>
            <a:endParaRPr lang="ru-RU" dirty="0"/>
          </a:p>
        </p:txBody>
      </p:sp>
      <p:sp>
        <p:nvSpPr>
          <p:cNvPr id="3" name="Содержимое 2"/>
          <p:cNvSpPr>
            <a:spLocks noGrp="1"/>
          </p:cNvSpPr>
          <p:nvPr>
            <p:ph sz="quarter" idx="1"/>
          </p:nvPr>
        </p:nvSpPr>
        <p:spPr/>
        <p:txBody>
          <a:bodyPr/>
          <a:lstStyle/>
          <a:p>
            <a:pPr algn="just"/>
            <a:r>
              <a:rPr lang="ru-RU" dirty="0" smtClean="0"/>
              <a:t>Внутренняя составляющая – это внутренний мир человека, представление о его духовном и интеллектуальном развитии, интересах, ценностях, его личность в целом.</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ПРОЦЕССУАЛЬНЫЙ КОМПОНЕНТ ИМИДЖА</a:t>
            </a:r>
            <a:endParaRPr lang="ru-RU" dirty="0"/>
          </a:p>
        </p:txBody>
      </p:sp>
      <p:sp>
        <p:nvSpPr>
          <p:cNvPr id="3" name="Содержимое 2"/>
          <p:cNvSpPr>
            <a:spLocks noGrp="1"/>
          </p:cNvSpPr>
          <p:nvPr>
            <p:ph sz="quarter" idx="1"/>
          </p:nvPr>
        </p:nvSpPr>
        <p:spPr/>
        <p:txBody>
          <a:bodyPr/>
          <a:lstStyle/>
          <a:p>
            <a:pPr algn="just"/>
            <a:r>
              <a:rPr lang="ru-RU" dirty="0" smtClean="0"/>
              <a:t>Профессиональная деятельность раскрывается через такие формы общения, как профессионализм, пластичность; выразительность и т.д. Эмоционально богатый педагог способен оживить занятие (или иное мероприятие), сделать его экспрессивным, приблизить к естественному общению.</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актуальность</a:t>
            </a:r>
            <a:endParaRPr lang="ru-RU" dirty="0"/>
          </a:p>
        </p:txBody>
      </p:sp>
      <p:sp>
        <p:nvSpPr>
          <p:cNvPr id="3" name="Содержимое 2"/>
          <p:cNvSpPr>
            <a:spLocks noGrp="1"/>
          </p:cNvSpPr>
          <p:nvPr>
            <p:ph sz="quarter" idx="1"/>
          </p:nvPr>
        </p:nvSpPr>
        <p:spPr/>
        <p:txBody>
          <a:bodyPr/>
          <a:lstStyle/>
          <a:p>
            <a:pPr algn="just"/>
            <a:r>
              <a:rPr lang="ru-RU" dirty="0" smtClean="0"/>
              <a:t>Условия работы в сегодняшних образовательных учреждениях требуют от педагогов (кураторов) поиска путей повышения своей репутации и авторитета в глазах окружающих, а именно студентов, их родителей и коллег по службе. И без сознательного построения своего профессионального имиджа не обойтись. Грамотно созданный имидж вызывает уважение у студентов и повышает авторитет педагога (куратора).</a:t>
            </a:r>
          </a:p>
          <a:p>
            <a:pPr algn="just"/>
            <a:endParaRPr lang="ru-RU" dirty="0" smtClean="0"/>
          </a:p>
          <a:p>
            <a:pPr algn="just"/>
            <a:endParaRPr lang="ru-RU" dirty="0" smtClean="0"/>
          </a:p>
          <a:p>
            <a:pPr algn="just"/>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pPr algn="just"/>
            <a:r>
              <a:rPr lang="ru-RU" sz="2600" dirty="0" smtClean="0"/>
              <a:t>Феномен первого впечатления во многих случаях определяет дальнейшую динамику процесса взаимодействия. Первое впечатление студента о педагоге</a:t>
            </a:r>
            <a:r>
              <a:rPr lang="en-US" sz="2600" dirty="0" smtClean="0"/>
              <a:t>/</a:t>
            </a:r>
            <a:r>
              <a:rPr lang="ru-RU" sz="2600" dirty="0" smtClean="0"/>
              <a:t>кураторе является важнейшей стороной взаимодействия в учебной и воспитательной деятельности, — писал А.А. </a:t>
            </a:r>
            <a:r>
              <a:rPr lang="ru-RU" sz="2600" dirty="0" err="1" smtClean="0"/>
              <a:t>Бодалев</a:t>
            </a:r>
            <a:r>
              <a:rPr lang="ru-RU" sz="2600" dirty="0" smtClean="0"/>
              <a:t>.</a:t>
            </a:r>
          </a:p>
          <a:p>
            <a:pPr algn="just"/>
            <a:r>
              <a:rPr lang="ru-RU" sz="2600" dirty="0" smtClean="0"/>
              <a:t>В.А. </a:t>
            </a:r>
            <a:r>
              <a:rPr lang="ru-RU" sz="2600" dirty="0" err="1" smtClean="0"/>
              <a:t>Кан-Калик</a:t>
            </a:r>
            <a:r>
              <a:rPr lang="ru-RU" sz="2600" dirty="0" smtClean="0"/>
              <a:t> отмечал: Учитель должен тщательно готовиться к первому общению с аудиторией, в этом деле нет мелочей. Первая встреча формирует представление о личности педагога</a:t>
            </a:r>
            <a:r>
              <a:rPr lang="en-US" sz="2600" dirty="0" smtClean="0"/>
              <a:t>/</a:t>
            </a:r>
            <a:r>
              <a:rPr lang="ru-RU" sz="2600" dirty="0" smtClean="0"/>
              <a:t>куратора, так как облик и внутренние свойства личности, конечно же, имеют взаимосвязь. От успешности начальной стадии общения в учебном и воспитательном процессе зависит успешность осуществления всего процесса коммуникации. Таким образом, акт формирования первого впечатления очень важен, поскольку именно он определяет весь дальнейший ход взаимодействия.</a:t>
            </a:r>
          </a:p>
          <a:p>
            <a:pPr algn="just"/>
            <a:r>
              <a:rPr lang="ru-RU" sz="2600" dirty="0" smtClean="0"/>
              <a:t>На основе первого впечатления формируется изначальный и нередко довольно устойчивый стереотип восприятия педагога</a:t>
            </a:r>
            <a:r>
              <a:rPr lang="en-US" sz="2600" dirty="0" smtClean="0"/>
              <a:t>/</a:t>
            </a:r>
            <a:r>
              <a:rPr lang="ru-RU" sz="2600" dirty="0" smtClean="0"/>
              <a:t>куратора.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ФОРМИРОВАНИЕ ИМИДЖА</a:t>
            </a:r>
            <a:endParaRPr lang="ru-RU" dirty="0"/>
          </a:p>
        </p:txBody>
      </p:sp>
      <p:sp>
        <p:nvSpPr>
          <p:cNvPr id="3" name="Содержимое 2"/>
          <p:cNvSpPr>
            <a:spLocks noGrp="1"/>
          </p:cNvSpPr>
          <p:nvPr>
            <p:ph sz="quarter" idx="1"/>
          </p:nvPr>
        </p:nvSpPr>
        <p:spPr/>
        <p:txBody>
          <a:bodyPr/>
          <a:lstStyle/>
          <a:p>
            <a:pPr algn="just"/>
            <a:endParaRPr lang="ru-RU" sz="3600" dirty="0" smtClean="0"/>
          </a:p>
          <a:p>
            <a:pPr algn="just"/>
            <a:r>
              <a:rPr lang="ru-RU" sz="3600" dirty="0" smtClean="0"/>
              <a:t>«Стиль подобен хрусталю: чем больше за ним ухаживаешь, тем ярче и выразительнее его блеск».</a:t>
            </a:r>
          </a:p>
          <a:p>
            <a:endParaRPr lang="ru-RU" dirty="0" smtClean="0"/>
          </a:p>
          <a:p>
            <a:pPr algn="r"/>
            <a:r>
              <a:rPr lang="ru-RU" dirty="0" smtClean="0"/>
              <a:t>В. Гюго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Семь шагов технологии успешного </a:t>
            </a:r>
            <a:r>
              <a:rPr lang="ru-RU" dirty="0" smtClean="0"/>
              <a:t/>
            </a:r>
            <a:br>
              <a:rPr lang="ru-RU" dirty="0" smtClean="0"/>
            </a:br>
            <a:r>
              <a:rPr lang="ru-RU" dirty="0" smtClean="0"/>
              <a:t>ИМИДЖА ПЕДАГОГА (КУРАТОРА)</a:t>
            </a:r>
            <a:endParaRPr lang="ru-RU" dirty="0"/>
          </a:p>
        </p:txBody>
      </p:sp>
      <p:sp>
        <p:nvSpPr>
          <p:cNvPr id="3" name="Содержимое 2"/>
          <p:cNvSpPr>
            <a:spLocks noGrp="1"/>
          </p:cNvSpPr>
          <p:nvPr>
            <p:ph sz="quarter" idx="1"/>
          </p:nvPr>
        </p:nvSpPr>
        <p:spPr/>
        <p:txBody>
          <a:bodyPr>
            <a:normAutofit fontScale="70000" lnSpcReduction="20000"/>
          </a:bodyPr>
          <a:lstStyle/>
          <a:p>
            <a:pPr algn="just"/>
            <a:r>
              <a:rPr lang="ru-RU" b="1" dirty="0" smtClean="0"/>
              <a:t>1 . </a:t>
            </a:r>
            <a:r>
              <a:rPr lang="ru-RU" dirty="0" smtClean="0"/>
              <a:t>Найти свой правильный смысл жизни, поставить планку потребностей;</a:t>
            </a:r>
          </a:p>
          <a:p>
            <a:pPr algn="just"/>
            <a:r>
              <a:rPr lang="ru-RU" b="1" dirty="0" smtClean="0"/>
              <a:t>2 . С</a:t>
            </a:r>
            <a:r>
              <a:rPr lang="ru-RU" dirty="0" smtClean="0"/>
              <a:t>делать инвентаризацию своих способностей и возможностей, сделать анализ того, что имеешь и что можешь сам изменить к лучшему;</a:t>
            </a:r>
          </a:p>
          <a:p>
            <a:pPr algn="just"/>
            <a:r>
              <a:rPr lang="ru-RU" b="1" dirty="0" smtClean="0"/>
              <a:t>3. Р</a:t>
            </a:r>
            <a:r>
              <a:rPr lang="ru-RU" dirty="0" smtClean="0"/>
              <a:t>азвивать чувство собственного достоинства и при этом избавиться от заниженной или завышенной самооценки; если надо – избавиться от невротического поведения, которое никогда не сделает вас успешным;</a:t>
            </a:r>
          </a:p>
          <a:p>
            <a:pPr algn="just"/>
            <a:r>
              <a:rPr lang="ru-RU" b="1" dirty="0" smtClean="0"/>
              <a:t>4. С</a:t>
            </a:r>
            <a:r>
              <a:rPr lang="ru-RU" dirty="0" smtClean="0"/>
              <a:t>амовоспитание, самоконтроль, самоорганизация, самообразование: хронический интерес к профессиональному росту, к науке и – обязательно – к психологии;</a:t>
            </a:r>
          </a:p>
          <a:p>
            <a:pPr algn="just"/>
            <a:r>
              <a:rPr lang="ru-RU" b="1" dirty="0" smtClean="0"/>
              <a:t>5 . Н</a:t>
            </a:r>
            <a:r>
              <a:rPr lang="ru-RU" dirty="0" smtClean="0"/>
              <a:t>айти методы мотивационной готовности к успеху и </a:t>
            </a:r>
            <a:r>
              <a:rPr lang="ru-RU" dirty="0" err="1" smtClean="0"/>
              <a:t>самомотивации</a:t>
            </a:r>
            <a:r>
              <a:rPr lang="ru-RU" dirty="0" smtClean="0"/>
              <a:t>, радоваться за себя «здесь и теперь», за каждый свой шаг вперед;</a:t>
            </a:r>
          </a:p>
          <a:p>
            <a:pPr algn="just"/>
            <a:r>
              <a:rPr lang="ru-RU" b="1" dirty="0" smtClean="0"/>
              <a:t>6 . </a:t>
            </a:r>
            <a:r>
              <a:rPr lang="ru-RU" b="1" dirty="0" err="1" smtClean="0"/>
              <a:t>Р</a:t>
            </a:r>
            <a:r>
              <a:rPr lang="ru-RU" dirty="0" err="1" smtClean="0"/>
              <a:t>азвиватьпозитивное</a:t>
            </a:r>
            <a:r>
              <a:rPr lang="ru-RU" dirty="0" smtClean="0"/>
              <a:t> мышление, способность превращать неудачу в успех;</a:t>
            </a:r>
          </a:p>
          <a:p>
            <a:pPr algn="just"/>
            <a:r>
              <a:rPr lang="ru-RU" b="1" dirty="0" smtClean="0"/>
              <a:t>7 . Р</a:t>
            </a:r>
            <a:r>
              <a:rPr lang="ru-RU" dirty="0" smtClean="0"/>
              <a:t>аботать над своим духовным содержанием, без соблюдения духовных законов путь к успеху закрыт</a:t>
            </a:r>
          </a:p>
          <a:p>
            <a:pPr algn="just"/>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pPr algn="just"/>
            <a:r>
              <a:rPr lang="ru-RU" dirty="0" smtClean="0"/>
              <a:t>Становление имиджа невозможно без самоанализа, который определяет отношение педагога к себе как к субъекту профессиональной деятельности. </a:t>
            </a:r>
          </a:p>
          <a:p>
            <a:pPr algn="just"/>
            <a:r>
              <a:rPr lang="ru-RU" dirty="0" smtClean="0"/>
              <a:t>Самоанализ связан с высоким уровнем творчества, мастерства, компетентности в профессиональной деятельности, способствует поиску новых форм и методов работы, необходимых для формирования исследовательского подхода педагога к собственной работе.</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ВНЕШНИЙ ВИД</a:t>
            </a:r>
            <a:endParaRPr lang="ru-RU" dirty="0"/>
          </a:p>
        </p:txBody>
      </p:sp>
      <p:sp>
        <p:nvSpPr>
          <p:cNvPr id="3" name="Содержимое 2"/>
          <p:cNvSpPr>
            <a:spLocks noGrp="1"/>
          </p:cNvSpPr>
          <p:nvPr>
            <p:ph sz="quarter" idx="1"/>
          </p:nvPr>
        </p:nvSpPr>
        <p:spPr/>
        <p:txBody>
          <a:bodyPr>
            <a:normAutofit fontScale="62500" lnSpcReduction="20000"/>
          </a:bodyPr>
          <a:lstStyle/>
          <a:p>
            <a:pPr algn="just"/>
            <a:r>
              <a:rPr lang="ru-RU" dirty="0" smtClean="0"/>
              <a:t>Культура одежды имеет не меньшее значение, чем культура поведения. В одежде всегда должны присутствовать, т.к. она является визитной карточкой педагога</a:t>
            </a:r>
            <a:r>
              <a:rPr lang="en-US" dirty="0" smtClean="0"/>
              <a:t>/</a:t>
            </a:r>
            <a:r>
              <a:rPr lang="ru-RU" dirty="0" smtClean="0"/>
              <a:t>куратора. </a:t>
            </a:r>
            <a:r>
              <a:rPr lang="ru-RU" b="1" i="1" dirty="0" smtClean="0"/>
              <a:t>«Одежда и одевает, и открывает человека».</a:t>
            </a:r>
            <a:endParaRPr lang="ru-RU" dirty="0" smtClean="0"/>
          </a:p>
          <a:p>
            <a:pPr algn="just"/>
            <a:r>
              <a:rPr lang="ru-RU" dirty="0" smtClean="0"/>
              <a:t>Внешний вид педагога</a:t>
            </a:r>
            <a:r>
              <a:rPr lang="en-US" dirty="0" smtClean="0"/>
              <a:t>/</a:t>
            </a:r>
            <a:r>
              <a:rPr lang="ru-RU" dirty="0" smtClean="0"/>
              <a:t>куратора имеет довольно большое значение, так как его работа связана с общением с большим количество людей, при этом их основная часть студенты. В этом случае, классический, даже </a:t>
            </a:r>
            <a:r>
              <a:rPr lang="ru-RU" b="1" i="1" dirty="0" smtClean="0"/>
              <a:t>немного консервативный вид куда уместнее, чем ультрамодные наряды.</a:t>
            </a:r>
            <a:endParaRPr lang="ru-RU" dirty="0" smtClean="0"/>
          </a:p>
          <a:p>
            <a:pPr algn="just"/>
            <a:r>
              <a:rPr lang="ru-RU" dirty="0" smtClean="0"/>
              <a:t>Внешний вид педагога должен отличаться </a:t>
            </a:r>
            <a:r>
              <a:rPr lang="ru-RU" b="1" dirty="0" smtClean="0"/>
              <a:t>элегантностью, аккуратностью, чистотой и опрятностью, внушать уважение и вызывать доверие.</a:t>
            </a:r>
            <a:endParaRPr lang="ru-RU" dirty="0" smtClean="0"/>
          </a:p>
          <a:p>
            <a:pPr algn="just"/>
            <a:r>
              <a:rPr lang="ru-RU" dirty="0" smtClean="0"/>
              <a:t>Должна быть </a:t>
            </a:r>
            <a:r>
              <a:rPr lang="ru-RU" b="1" dirty="0" smtClean="0"/>
              <a:t>удобной</a:t>
            </a:r>
            <a:r>
              <a:rPr lang="ru-RU" dirty="0" smtClean="0"/>
              <a:t>, но не противоречить общепринятым нормам приличия.</a:t>
            </a:r>
          </a:p>
          <a:p>
            <a:pPr algn="just"/>
            <a:r>
              <a:rPr lang="ru-RU" dirty="0" smtClean="0"/>
              <a:t>Идеальной формой одежды для педагога</a:t>
            </a:r>
            <a:r>
              <a:rPr lang="en-US" dirty="0" smtClean="0"/>
              <a:t>/</a:t>
            </a:r>
            <a:r>
              <a:rPr lang="ru-RU" dirty="0" smtClean="0"/>
              <a:t>куратора является такая, которая способствует сосредоточению внимания учеников не на изучении деталей одежды, а именно на усвоении материала. Такой одеждой может быть </a:t>
            </a:r>
            <a:r>
              <a:rPr lang="ru-RU" b="1" dirty="0" smtClean="0"/>
              <a:t>деловой костюм</a:t>
            </a:r>
            <a:r>
              <a:rPr lang="ru-RU" dirty="0" smtClean="0"/>
              <a:t>, который подчеркивает профессиональные, личные качества и официальность отношений с учениками. К деловому костюму относят пиджак с юбкой или брюками и блузку.</a:t>
            </a:r>
          </a:p>
          <a:p>
            <a:pPr algn="just"/>
            <a:r>
              <a:rPr lang="ru-RU" dirty="0" smtClean="0"/>
              <a:t>Для женщины – это не обязательно должен быть брючный костюм или пиджак с юбкой, это может быть и красивое, но элегантное </a:t>
            </a:r>
            <a:r>
              <a:rPr lang="ru-RU" b="1" dirty="0" smtClean="0"/>
              <a:t>платье.</a:t>
            </a: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ВНЕШНИЙ ВИД</a:t>
            </a:r>
            <a:endParaRPr lang="ru-RU" dirty="0"/>
          </a:p>
        </p:txBody>
      </p:sp>
      <p:sp>
        <p:nvSpPr>
          <p:cNvPr id="3" name="Содержимое 2"/>
          <p:cNvSpPr>
            <a:spLocks noGrp="1"/>
          </p:cNvSpPr>
          <p:nvPr>
            <p:ph sz="quarter" idx="1"/>
          </p:nvPr>
        </p:nvSpPr>
        <p:spPr/>
        <p:txBody>
          <a:bodyPr>
            <a:normAutofit fontScale="55000" lnSpcReduction="20000"/>
          </a:bodyPr>
          <a:lstStyle/>
          <a:p>
            <a:pPr algn="just"/>
            <a:r>
              <a:rPr lang="ru-RU" dirty="0" smtClean="0"/>
              <a:t>В российских традициях черный, белый и серый цвета поднимают статус личности в глазах окружающих, а яркая цветная гамма может повлиять на качество усвоения материала, привлекая внимание исключительно к внешнему виду учителя. Выбирая пастельные, спокойные цвета, вы можете быть уверены, что внимание будет сконцентрировано именно на изложении вашего материала. Предпочитающими цветами для деловой одежды считаются </a:t>
            </a:r>
            <a:r>
              <a:rPr lang="ru-RU" b="1" dirty="0" smtClean="0"/>
              <a:t>серый, черный, коричневый, бежевый, темно-синий, темно-бордовый.</a:t>
            </a:r>
            <a:r>
              <a:rPr lang="ru-RU" dirty="0" smtClean="0"/>
              <a:t> Блузки и рубашки могут быть </a:t>
            </a:r>
            <a:r>
              <a:rPr lang="ru-RU" b="1" dirty="0" smtClean="0"/>
              <a:t>нежных пастельных тонов. </a:t>
            </a:r>
            <a:r>
              <a:rPr lang="ru-RU" dirty="0" smtClean="0"/>
              <a:t>Старайтесь избегать люрекса, кожи, блесток и искусственных материалов.</a:t>
            </a:r>
          </a:p>
          <a:p>
            <a:pPr algn="just"/>
            <a:r>
              <a:rPr lang="ru-RU" b="1" i="1" dirty="0" smtClean="0"/>
              <a:t>Украшений должно быть минимальное количество</a:t>
            </a:r>
            <a:r>
              <a:rPr lang="ru-RU" dirty="0" smtClean="0"/>
              <a:t>, они не должны быть яркими и броскими, если педагог</a:t>
            </a:r>
            <a:r>
              <a:rPr lang="en-US" dirty="0" smtClean="0"/>
              <a:t>/</a:t>
            </a:r>
            <a:r>
              <a:rPr lang="ru-RU" dirty="0" smtClean="0"/>
              <a:t>куратор не хочет, чтобы в течение всего занятия студенты внимательно изучали ее новое колье, вместо того, чтобы учиться.</a:t>
            </a:r>
          </a:p>
          <a:p>
            <a:pPr algn="just"/>
            <a:r>
              <a:rPr lang="ru-RU" dirty="0" smtClean="0"/>
              <a:t>Позаботьтесь о прическе, макияже и маникюре: вы должны производить </a:t>
            </a:r>
            <a:r>
              <a:rPr lang="ru-RU" b="1" i="1" dirty="0" smtClean="0"/>
              <a:t>впечатление ухоженной женщины</a:t>
            </a:r>
            <a:r>
              <a:rPr lang="ru-RU" dirty="0" smtClean="0"/>
              <a:t>. Чтобы выглядеть максимально естественно, </a:t>
            </a:r>
            <a:r>
              <a:rPr lang="ru-RU" b="1" i="1" dirty="0" smtClean="0"/>
              <a:t>макияж и маникюр подберите в сдержанных нейтральных тонах</a:t>
            </a:r>
            <a:r>
              <a:rPr lang="ru-RU" dirty="0" smtClean="0"/>
              <a:t>. Прическа должна быть в меру строгой. Цвет волос должен быть естественным.</a:t>
            </a:r>
          </a:p>
          <a:p>
            <a:pPr algn="just"/>
            <a:r>
              <a:rPr lang="ru-RU" dirty="0" smtClean="0"/>
              <a:t>Не приобретайте и не надевайте одежду из тканей, которая легко мнутся, потому что к середине рабочего дня будете выглядеть непрезентабельно.</a:t>
            </a:r>
          </a:p>
          <a:p>
            <a:pPr algn="just"/>
            <a:r>
              <a:rPr lang="ru-RU" dirty="0" smtClean="0"/>
              <a:t>Типичными деталями превосходства являются </a:t>
            </a:r>
            <a:r>
              <a:rPr lang="ru-RU" b="1" i="1" dirty="0" smtClean="0"/>
              <a:t>очки</a:t>
            </a:r>
            <a:r>
              <a:rPr lang="ru-RU" dirty="0" smtClean="0"/>
              <a:t> (идет переоценка умственного и образовательного уровня), длинные волосы у мужчин (если это не протест хиппи, то идет переоценка духовного, интеллектуального уровня, круга интересов).</a:t>
            </a:r>
          </a:p>
          <a:p>
            <a:pPr algn="just"/>
            <a:r>
              <a:rPr lang="ru-RU" dirty="0" smtClean="0"/>
              <a:t>Удачно подобранный гардероб поможет своему владельцу не только произвести благоприятное впечатление на окружающих, но и подчеркнет его профессиональные и личные качества.</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ГОЛОС</a:t>
            </a:r>
            <a:endParaRPr lang="ru-RU" dirty="0"/>
          </a:p>
        </p:txBody>
      </p:sp>
      <p:sp>
        <p:nvSpPr>
          <p:cNvPr id="3" name="Содержимое 2"/>
          <p:cNvSpPr>
            <a:spLocks noGrp="1"/>
          </p:cNvSpPr>
          <p:nvPr>
            <p:ph sz="quarter" idx="1"/>
          </p:nvPr>
        </p:nvSpPr>
        <p:spPr/>
        <p:txBody>
          <a:bodyPr>
            <a:normAutofit fontScale="92500" lnSpcReduction="10000"/>
          </a:bodyPr>
          <a:lstStyle/>
          <a:p>
            <a:pPr algn="just"/>
            <a:r>
              <a:rPr lang="ru-RU" b="1" dirty="0" smtClean="0"/>
              <a:t>Г</a:t>
            </a:r>
            <a:r>
              <a:rPr lang="ru-RU" dirty="0" smtClean="0"/>
              <a:t>олос – звучащий имидж педагога</a:t>
            </a:r>
            <a:r>
              <a:rPr lang="en-US" dirty="0" smtClean="0"/>
              <a:t>/</a:t>
            </a:r>
            <a:r>
              <a:rPr lang="ru-RU" dirty="0" smtClean="0"/>
              <a:t>куратора, его главное орудие труда на занятиях, </a:t>
            </a:r>
            <a:r>
              <a:rPr lang="ru-RU" dirty="0" err="1" smtClean="0"/>
              <a:t>внеучебных</a:t>
            </a:r>
            <a:r>
              <a:rPr lang="ru-RU" dirty="0" smtClean="0"/>
              <a:t> мероприятиях, общении с родителями.</a:t>
            </a:r>
          </a:p>
          <a:p>
            <a:pPr algn="just"/>
            <a:r>
              <a:rPr lang="ru-RU" dirty="0" smtClean="0"/>
              <a:t>Голосом – при правильной дикции, интонировании, громкости, выразительности – можно заворожить, влюбить, увлечь, овладеть аудиторией.</a:t>
            </a:r>
          </a:p>
          <a:p>
            <a:pPr algn="just"/>
            <a:r>
              <a:rPr lang="ru-RU" dirty="0" smtClean="0"/>
              <a:t>А люди, голос которых всегда звучит в громком «ругательном» режиме, сразу отталкивают от себя других. Оправдывая себя, они заявляют: «Я не кричу, у меня такой голос». Для педагога такая голосовая манера – сигнал о профессиональной непригодности.</a:t>
            </a:r>
          </a:p>
          <a:p>
            <a:pPr algn="just"/>
            <a:r>
              <a:rPr lang="ru-RU" dirty="0" smtClean="0"/>
              <a:t>Над своим звуковым имиджем можно работать, и успешно.</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ДЕЛОВЫЕ КАЧЕСТВА И ХОРОШИЕ МАНЕРЫ</a:t>
            </a:r>
            <a:endParaRPr lang="ru-RU" dirty="0"/>
          </a:p>
        </p:txBody>
      </p:sp>
      <p:sp>
        <p:nvSpPr>
          <p:cNvPr id="3" name="Содержимое 2"/>
          <p:cNvSpPr>
            <a:spLocks noGrp="1"/>
          </p:cNvSpPr>
          <p:nvPr>
            <p:ph sz="quarter" idx="1"/>
          </p:nvPr>
        </p:nvSpPr>
        <p:spPr/>
        <p:txBody>
          <a:bodyPr>
            <a:normAutofit fontScale="70000" lnSpcReduction="20000"/>
          </a:bodyPr>
          <a:lstStyle/>
          <a:p>
            <a:pPr algn="just"/>
            <a:r>
              <a:rPr lang="ru-RU" b="1" dirty="0" smtClean="0"/>
              <a:t>Д</a:t>
            </a:r>
            <a:r>
              <a:rPr lang="ru-RU" dirty="0" smtClean="0"/>
              <a:t>ля имиджа педагога</a:t>
            </a:r>
            <a:r>
              <a:rPr lang="en-US" dirty="0" smtClean="0"/>
              <a:t>/</a:t>
            </a:r>
            <a:r>
              <a:rPr lang="ru-RU" dirty="0" smtClean="0"/>
              <a:t>куратора очень важны деловые качества – профессиональная и социальная компетентность, пунктуальность, точность, деловитость.</a:t>
            </a:r>
          </a:p>
          <a:p>
            <a:pPr algn="just"/>
            <a:r>
              <a:rPr lang="ru-RU" dirty="0" smtClean="0"/>
              <a:t>Щепетильное отношение к чужому времени. Уважение к чужому труду. Потребность к самообразованию: хронический интерес к научно-методическим новинкам.</a:t>
            </a:r>
          </a:p>
          <a:p>
            <a:pPr algn="just"/>
            <a:r>
              <a:rPr lang="ru-RU" dirty="0" smtClean="0"/>
              <a:t>В высшем учебном заведении никак не обойтись и без хороших манер в разговорах со студентами, общении с коллегами, родителями и в то же время – без знания делового этикета, соблюдения субординации.</a:t>
            </a:r>
          </a:p>
          <a:p>
            <a:pPr algn="just"/>
            <a:r>
              <a:rPr lang="ru-RU" dirty="0" smtClean="0"/>
              <a:t>Педагогу</a:t>
            </a:r>
            <a:r>
              <a:rPr lang="en-US" dirty="0" smtClean="0"/>
              <a:t>/</a:t>
            </a:r>
            <a:r>
              <a:rPr lang="ru-RU" dirty="0" smtClean="0"/>
              <a:t>куратору важно контролировать свои жесты, особенно необходимо избавляться от агрессивных, которые на бессознательном уровне отталкивают детей от личности педагога.</a:t>
            </a:r>
          </a:p>
          <a:p>
            <a:pPr algn="just"/>
            <a:r>
              <a:rPr lang="ru-RU" dirty="0" smtClean="0"/>
              <a:t>Мимика должна быть доброжелательной.</a:t>
            </a:r>
          </a:p>
          <a:p>
            <a:pPr algn="just"/>
            <a:r>
              <a:rPr lang="ru-RU" dirty="0" smtClean="0"/>
              <a:t>Наличие ненормативной лексики, жаргонизмов в речи педагога</a:t>
            </a:r>
            <a:r>
              <a:rPr lang="en-US" dirty="0" smtClean="0"/>
              <a:t>/</a:t>
            </a:r>
            <a:r>
              <a:rPr lang="ru-RU" dirty="0" smtClean="0"/>
              <a:t>куратора – показатель профнепригодности.</a:t>
            </a:r>
          </a:p>
          <a:p>
            <a:pPr algn="just"/>
            <a:r>
              <a:rPr lang="ru-RU" dirty="0" smtClean="0"/>
              <a:t>Профессионально не пригоден для образования и воспитания так же курящий, а тем более – пьющий человек.</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СИЛУЭТ ОДЕЖДЫ</a:t>
            </a:r>
            <a:endParaRPr lang="ru-RU" dirty="0"/>
          </a:p>
        </p:txBody>
      </p:sp>
      <p:sp>
        <p:nvSpPr>
          <p:cNvPr id="3" name="Содержимое 2"/>
          <p:cNvSpPr>
            <a:spLocks noGrp="1"/>
          </p:cNvSpPr>
          <p:nvPr>
            <p:ph sz="quarter" idx="1"/>
          </p:nvPr>
        </p:nvSpPr>
        <p:spPr/>
        <p:txBody>
          <a:bodyPr>
            <a:normAutofit fontScale="85000" lnSpcReduction="20000"/>
          </a:bodyPr>
          <a:lstStyle/>
          <a:p>
            <a:pPr algn="just"/>
            <a:r>
              <a:rPr lang="ru-RU" dirty="0" smtClean="0"/>
              <a:t>Главная характеристика строгого стиля - особый силуэт костюма. Исследования психологов показали, что в восприятии большинства людей респектабельный костюм, свидетельствующий о солидном статусе владельца, имеет </a:t>
            </a:r>
            <a:r>
              <a:rPr lang="ru-RU" b="1" i="1" dirty="0" smtClean="0"/>
              <a:t>силуэт, приближающийся к вытянутому прямоугольнику с подчеркнутыми углами</a:t>
            </a:r>
            <a:r>
              <a:rPr lang="ru-RU" dirty="0" smtClean="0"/>
              <a:t> (это справедливо как для женщин, так и для мужчин). С таким стилем несовместимы, например, свитер (особенно пушистый), мягкие брюки или джинсы, пышные платья с оборками и кружевами. В обыденном сознании подобные элементы, округляющие силуэт, свидетельствуют либо о низком социальном статусе владельца, либо о его принадлежности к "свободной" профессии.</a:t>
            </a:r>
          </a:p>
          <a:p>
            <a:pPr algn="just"/>
            <a:r>
              <a:rPr lang="ru-RU" dirty="0" smtClean="0"/>
              <a:t>Таким образом, поддержанию необходимой дистанции в классе лучше способствует </a:t>
            </a:r>
            <a:r>
              <a:rPr lang="ru-RU" b="1" i="1" dirty="0" err="1" smtClean="0"/>
              <a:t>высокостатусный</a:t>
            </a:r>
            <a:r>
              <a:rPr lang="ru-RU" b="1" i="1" dirty="0" smtClean="0"/>
              <a:t> "прямоугольный" силуэт</a:t>
            </a:r>
            <a:r>
              <a:rPr lang="ru-RU" dirty="0" smtClean="0"/>
              <a:t>. Все элементы одежды должны свидетельствовать об умеренности и уравновешенности.</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ПРИВЛЕКАТЕЛЬНОСТЬ В ИМИДЖЕ</a:t>
            </a:r>
            <a:endParaRPr lang="ru-RU" dirty="0"/>
          </a:p>
        </p:txBody>
      </p:sp>
      <p:sp>
        <p:nvSpPr>
          <p:cNvPr id="3" name="Содержимое 2"/>
          <p:cNvSpPr>
            <a:spLocks noGrp="1"/>
          </p:cNvSpPr>
          <p:nvPr>
            <p:ph sz="quarter" idx="1"/>
          </p:nvPr>
        </p:nvSpPr>
        <p:spPr/>
        <p:txBody>
          <a:bodyPr>
            <a:normAutofit fontScale="77500" lnSpcReduction="20000"/>
          </a:bodyPr>
          <a:lstStyle/>
          <a:p>
            <a:pPr algn="just"/>
            <a:r>
              <a:rPr lang="ru-RU" dirty="0" smtClean="0"/>
              <a:t>Иногда бывает, что все элементы мощного имиджа на месте, но он все равно не работает. Педагогу</a:t>
            </a:r>
            <a:r>
              <a:rPr lang="en-US" dirty="0" smtClean="0"/>
              <a:t>/</a:t>
            </a:r>
            <a:r>
              <a:rPr lang="ru-RU" dirty="0" smtClean="0"/>
              <a:t>куратору может не хватать самого важного аспекта его личного успеха – привлекательности в глазах окружающих. Помните, привлекательные люди:</a:t>
            </a:r>
          </a:p>
          <a:p>
            <a:pPr algn="just">
              <a:buNone/>
            </a:pPr>
            <a:r>
              <a:rPr lang="ru-RU" dirty="0" smtClean="0"/>
              <a:t>1. часто и охотно улыбаются;</a:t>
            </a:r>
          </a:p>
          <a:p>
            <a:pPr algn="just">
              <a:buNone/>
            </a:pPr>
            <a:r>
              <a:rPr lang="ru-RU" dirty="0" smtClean="0"/>
              <a:t>2. обладают хорошим чувством юмора;</a:t>
            </a:r>
          </a:p>
          <a:p>
            <a:pPr algn="just">
              <a:buNone/>
            </a:pPr>
            <a:r>
              <a:rPr lang="ru-RU" dirty="0" smtClean="0"/>
              <a:t>3. естественно себя ведут;</a:t>
            </a:r>
          </a:p>
          <a:p>
            <a:pPr algn="just">
              <a:buNone/>
            </a:pPr>
            <a:r>
              <a:rPr lang="ru-RU" dirty="0" smtClean="0"/>
              <a:t>4. веселы;</a:t>
            </a:r>
          </a:p>
          <a:p>
            <a:pPr algn="just">
              <a:buNone/>
            </a:pPr>
            <a:r>
              <a:rPr lang="ru-RU" dirty="0" smtClean="0"/>
              <a:t>5. часто и охотно говорят комплименты;</a:t>
            </a:r>
          </a:p>
          <a:p>
            <a:pPr algn="just">
              <a:buNone/>
            </a:pPr>
            <a:r>
              <a:rPr lang="ru-RU" dirty="0" smtClean="0"/>
              <a:t>6. знакомы с этикетом и следуют ему;</a:t>
            </a:r>
          </a:p>
          <a:p>
            <a:pPr algn="just">
              <a:buNone/>
            </a:pPr>
            <a:r>
              <a:rPr lang="ru-RU" dirty="0" smtClean="0"/>
              <a:t>7. уверены в себе;</a:t>
            </a:r>
          </a:p>
          <a:p>
            <a:pPr algn="just">
              <a:buNone/>
            </a:pPr>
            <a:r>
              <a:rPr lang="ru-RU" dirty="0" smtClean="0"/>
              <a:t>8. умеют посмеяться над собой;</a:t>
            </a:r>
          </a:p>
          <a:p>
            <a:pPr algn="just">
              <a:buNone/>
            </a:pPr>
            <a:r>
              <a:rPr lang="ru-RU" dirty="0" smtClean="0"/>
              <a:t>9. быстро вызывают человека на разговор о нем самом;</a:t>
            </a:r>
          </a:p>
          <a:p>
            <a:pPr algn="just">
              <a:buNone/>
            </a:pPr>
            <a:r>
              <a:rPr lang="ru-RU" dirty="0" smtClean="0"/>
              <a:t>10. осознают свои ограниченные возможности и то, что у них нет ответов на все вопросы;</a:t>
            </a:r>
          </a:p>
          <a:p>
            <a:pPr algn="just">
              <a:buNone/>
            </a:pPr>
            <a:r>
              <a:rPr lang="ru-RU" dirty="0" smtClean="0"/>
              <a:t>11. дружелюбны, с ними легко в общении.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ИМИДЖ - </a:t>
            </a:r>
            <a:endParaRPr lang="ru-RU" dirty="0"/>
          </a:p>
        </p:txBody>
      </p:sp>
      <p:sp>
        <p:nvSpPr>
          <p:cNvPr id="3" name="Содержимое 2"/>
          <p:cNvSpPr>
            <a:spLocks noGrp="1"/>
          </p:cNvSpPr>
          <p:nvPr>
            <p:ph sz="quarter" idx="1"/>
          </p:nvPr>
        </p:nvSpPr>
        <p:spPr/>
        <p:txBody>
          <a:bodyPr>
            <a:normAutofit lnSpcReduction="10000"/>
          </a:bodyPr>
          <a:lstStyle/>
          <a:p>
            <a:pPr algn="just"/>
            <a:r>
              <a:rPr lang="ru-RU" dirty="0" smtClean="0"/>
              <a:t>это совокупность представлений общества о том, каким должен быть индивид в соответствии со своим статусом. Имидж – это </a:t>
            </a:r>
            <a:r>
              <a:rPr lang="ru-RU" dirty="0" smtClean="0"/>
              <a:t> </a:t>
            </a:r>
            <a:r>
              <a:rPr lang="ru-RU" dirty="0" smtClean="0"/>
              <a:t>целенаправленно формируемый образ, признанный оказать эмоционально психологическое воздействие на кого-либо.</a:t>
            </a:r>
            <a:br>
              <a:rPr lang="ru-RU" dirty="0" smtClean="0"/>
            </a:br>
            <a:endParaRPr lang="ru-RU" dirty="0" smtClean="0"/>
          </a:p>
          <a:p>
            <a:pPr algn="just">
              <a:buNone/>
            </a:pPr>
            <a:r>
              <a:rPr lang="ru-RU" dirty="0" smtClean="0"/>
              <a:t>   ЧТО ТАКОЕ ИМИДЖ ПЕДАГОГА (КУРАТОРА)?</a:t>
            </a:r>
          </a:p>
          <a:p>
            <a:pPr algn="just"/>
            <a:r>
              <a:rPr lang="ru-RU" dirty="0" smtClean="0"/>
              <a:t>Эмоционально окрашенный стереотип восприятия образа педагога в сознании студентов, коллег, социального окружения, в массовом сознании.</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ЗАКЛЮЧЕНИЕ</a:t>
            </a:r>
            <a:endParaRPr lang="ru-RU" dirty="0"/>
          </a:p>
        </p:txBody>
      </p:sp>
      <p:sp>
        <p:nvSpPr>
          <p:cNvPr id="3" name="Содержимое 2"/>
          <p:cNvSpPr>
            <a:spLocks noGrp="1"/>
          </p:cNvSpPr>
          <p:nvPr>
            <p:ph sz="quarter" idx="1"/>
          </p:nvPr>
        </p:nvSpPr>
        <p:spPr/>
        <p:txBody>
          <a:bodyPr>
            <a:normAutofit lnSpcReduction="10000"/>
          </a:bodyPr>
          <a:lstStyle/>
          <a:p>
            <a:pPr algn="just"/>
            <a:r>
              <a:rPr lang="ru-RU" dirty="0" smtClean="0"/>
              <a:t>Таким образом, современный педагог может полностью реализовать себя как личность, добиться эффективного выполнения целей обучения, организовать эффективное учебное сотрудничество и педагогическое общение. Для этого необходимо осознавать свои профессионально-личностные качества и желать их совершенствовать, работая над своим имиджем. Все это может быть осуществлено на основе </a:t>
            </a:r>
            <a:r>
              <a:rPr lang="ru-RU" dirty="0" err="1" smtClean="0"/>
              <a:t>личностно-деятельностного</a:t>
            </a:r>
            <a:r>
              <a:rPr lang="ru-RU" dirty="0" smtClean="0"/>
              <a:t>  подхода к обучению, отвечающего тем требования, которые предъявляет современный этап развития образования к процессу обучения, к педагогу.</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ЗАКЛЮЧЕНИЕ</a:t>
            </a:r>
            <a:endParaRPr lang="ru-RU" dirty="0"/>
          </a:p>
        </p:txBody>
      </p:sp>
      <p:sp>
        <p:nvSpPr>
          <p:cNvPr id="3" name="Содержимое 2"/>
          <p:cNvSpPr>
            <a:spLocks noGrp="1"/>
          </p:cNvSpPr>
          <p:nvPr>
            <p:ph sz="quarter" idx="1"/>
          </p:nvPr>
        </p:nvSpPr>
        <p:spPr/>
        <p:txBody>
          <a:bodyPr/>
          <a:lstStyle/>
          <a:p>
            <a:endParaRPr lang="ru-RU" dirty="0" smtClean="0"/>
          </a:p>
          <a:p>
            <a:pPr algn="just">
              <a:buNone/>
            </a:pPr>
            <a:r>
              <a:rPr lang="ru-RU" dirty="0" smtClean="0"/>
              <a:t>Древнегреческий философ </a:t>
            </a:r>
            <a:r>
              <a:rPr lang="ru-RU" dirty="0" err="1" smtClean="0"/>
              <a:t>Ксенофонт</a:t>
            </a:r>
            <a:r>
              <a:rPr lang="ru-RU" dirty="0" smtClean="0"/>
              <a:t> сказал:</a:t>
            </a:r>
          </a:p>
          <a:p>
            <a:pPr algn="just">
              <a:buNone/>
            </a:pPr>
            <a:endParaRPr lang="ru-RU" dirty="0" smtClean="0"/>
          </a:p>
          <a:p>
            <a:pPr algn="just">
              <a:buNone/>
            </a:pPr>
            <a:endParaRPr lang="ru-RU" dirty="0" smtClean="0"/>
          </a:p>
          <a:p>
            <a:pPr algn="just">
              <a:buNone/>
            </a:pPr>
            <a:endParaRPr lang="ru-RU" dirty="0" smtClean="0"/>
          </a:p>
          <a:p>
            <a:pPr algn="ctr">
              <a:buNone/>
            </a:pPr>
            <a:r>
              <a:rPr lang="ru-RU" dirty="0" smtClean="0"/>
              <a:t>  </a:t>
            </a:r>
            <a:r>
              <a:rPr lang="ru-RU" i="1" dirty="0" smtClean="0"/>
              <a:t>«Никто не может ничему научиться у человека, который не нравится».</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endParaRPr lang="ru-RU" dirty="0" smtClean="0"/>
          </a:p>
          <a:p>
            <a:endParaRPr lang="ru-RU" dirty="0" smtClean="0"/>
          </a:p>
          <a:p>
            <a:endParaRPr lang="ru-RU" dirty="0" smtClean="0"/>
          </a:p>
          <a:p>
            <a:endParaRPr lang="ru-RU" dirty="0" smtClean="0"/>
          </a:p>
          <a:p>
            <a:r>
              <a:rPr lang="ru-RU" dirty="0" smtClean="0"/>
              <a:t>              СПАСИБО ЗА ВНИМАНИЕ!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СОСТАВЛЯЮЩИЕ ИМИДЖА </a:t>
            </a:r>
            <a:br>
              <a:rPr lang="ru-RU" dirty="0" smtClean="0"/>
            </a:br>
            <a:r>
              <a:rPr lang="ru-RU" dirty="0" smtClean="0"/>
              <a:t>(А.Ю. ПАНАСЮК)</a:t>
            </a:r>
            <a:endParaRPr lang="ru-RU" dirty="0"/>
          </a:p>
        </p:txBody>
      </p:sp>
      <p:sp>
        <p:nvSpPr>
          <p:cNvPr id="3" name="Содержимое 2"/>
          <p:cNvSpPr>
            <a:spLocks noGrp="1"/>
          </p:cNvSpPr>
          <p:nvPr>
            <p:ph sz="quarter" idx="1"/>
          </p:nvPr>
        </p:nvSpPr>
        <p:spPr/>
        <p:txBody>
          <a:bodyPr>
            <a:normAutofit fontScale="92500"/>
          </a:bodyPr>
          <a:lstStyle/>
          <a:p>
            <a:pPr algn="just"/>
            <a:r>
              <a:rPr lang="ru-RU" dirty="0" err="1" smtClean="0"/>
              <a:t>габитарная</a:t>
            </a:r>
            <a:r>
              <a:rPr lang="ru-RU" dirty="0" smtClean="0"/>
              <a:t> (от лат. габитус - внешний) - одежда, прическа, обувь, аксессуары, макияж, </a:t>
            </a:r>
            <a:r>
              <a:rPr lang="ru-RU" dirty="0" err="1" smtClean="0"/>
              <a:t>парфюм</a:t>
            </a:r>
            <a:r>
              <a:rPr lang="ru-RU" dirty="0" smtClean="0"/>
              <a:t>, силуэт. </a:t>
            </a:r>
          </a:p>
          <a:p>
            <a:pPr algn="just"/>
            <a:r>
              <a:rPr lang="ru-RU" dirty="0" smtClean="0"/>
              <a:t>кинетическая - осанка, походка, жестикуляция, мимика (выражение лица, улыбка, направление и продолжительность взгляда). </a:t>
            </a:r>
          </a:p>
          <a:p>
            <a:pPr algn="just"/>
            <a:r>
              <a:rPr lang="ru-RU" dirty="0" smtClean="0"/>
              <a:t>речевая - культура устной и письменной речи, грамотность, стиль, почерк. </a:t>
            </a:r>
          </a:p>
          <a:p>
            <a:pPr algn="just"/>
            <a:r>
              <a:rPr lang="ru-RU" dirty="0" smtClean="0"/>
              <a:t>средовая - созданная человеком среда обитания (оформление кабинета, порядок на рабочем столе и т.п.),образ жизни, биография, семейные отношения, результаты деятельности, сформированная среда.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СОСТАВЛЯЮЩИЕ ИМИДЖА </a:t>
            </a:r>
            <a:br>
              <a:rPr lang="ru-RU" dirty="0" smtClean="0"/>
            </a:br>
            <a:r>
              <a:rPr lang="ru-RU" dirty="0" smtClean="0"/>
              <a:t>(А.Ю. ПАНАСЮК)</a:t>
            </a:r>
            <a:endParaRPr lang="ru-RU" dirty="0"/>
          </a:p>
        </p:txBody>
      </p:sp>
      <p:sp>
        <p:nvSpPr>
          <p:cNvPr id="3" name="Содержимое 2"/>
          <p:cNvSpPr>
            <a:spLocks noGrp="1"/>
          </p:cNvSpPr>
          <p:nvPr>
            <p:ph sz="quarter" idx="1"/>
          </p:nvPr>
        </p:nvSpPr>
        <p:spPr/>
        <p:txBody>
          <a:bodyPr>
            <a:normAutofit lnSpcReduction="10000"/>
          </a:bodyPr>
          <a:lstStyle/>
          <a:p>
            <a:pPr algn="just"/>
            <a:r>
              <a:rPr lang="ru-RU" dirty="0" smtClean="0"/>
              <a:t>овеществленная - предметы, которые он создал и которыми пользуется: написанное письмо, визитная карточка, подарки и цветы, которые вручает.</a:t>
            </a:r>
          </a:p>
          <a:p>
            <a:pPr lvl="0" algn="just"/>
            <a:r>
              <a:rPr lang="ru-RU" dirty="0" smtClean="0"/>
              <a:t>фоновый имидж. Он может быть </a:t>
            </a:r>
            <a:r>
              <a:rPr lang="ru-RU" dirty="0" err="1" smtClean="0"/>
              <a:t>дистантно-опосредованным</a:t>
            </a:r>
            <a:r>
              <a:rPr lang="ru-RU" dirty="0" smtClean="0"/>
              <a:t>  (это сведения, получаемые извне, а не от нас самих, через СМИ, по «сарафанному радио» и т.д.) и контактно-непосредственным (это сведения о нас, полученные от людей, в обществе которых мы находимся).</a:t>
            </a:r>
          </a:p>
          <a:p>
            <a:pPr>
              <a:buNone/>
            </a:pPr>
            <a:r>
              <a:rPr lang="ru-RU" dirty="0" smtClean="0"/>
              <a:t>   Таким образом, имидж формирует не только сам человек, но и те, кто окружает его.</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КТО СОЗДАЕТ ИМИДЖ?</a:t>
            </a:r>
            <a:endParaRPr lang="ru-RU" dirty="0"/>
          </a:p>
        </p:txBody>
      </p:sp>
      <p:sp>
        <p:nvSpPr>
          <p:cNvPr id="3" name="Содержимое 2"/>
          <p:cNvSpPr>
            <a:spLocks noGrp="1"/>
          </p:cNvSpPr>
          <p:nvPr>
            <p:ph sz="quarter" idx="1"/>
          </p:nvPr>
        </p:nvSpPr>
        <p:spPr/>
        <p:txBody>
          <a:bodyPr/>
          <a:lstStyle/>
          <a:p>
            <a:pPr algn="just"/>
            <a:r>
              <a:rPr lang="ru-RU" dirty="0" smtClean="0"/>
              <a:t>1. Сам человек, который придумывает, какой гранью повернуться к окружающим, какие сведения о себе представить. </a:t>
            </a:r>
            <a:br>
              <a:rPr lang="ru-RU" dirty="0" smtClean="0"/>
            </a:br>
            <a:r>
              <a:rPr lang="ru-RU" dirty="0" smtClean="0"/>
              <a:t>2.имиджмейкеры-профессионалы, занимающиеся созданием имиджа для известных лиц: политиков, государственных деятелей, артистов и т. п.</a:t>
            </a:r>
            <a:br>
              <a:rPr lang="ru-RU" dirty="0" smtClean="0"/>
            </a:br>
            <a:r>
              <a:rPr lang="ru-RU" dirty="0" smtClean="0"/>
              <a:t>3. большую роль в создании имиджа играют средства массовой информации – печать, радио, телевидение. </a:t>
            </a:r>
            <a:br>
              <a:rPr lang="ru-RU" dirty="0" smtClean="0"/>
            </a:br>
            <a:r>
              <a:rPr lang="ru-RU" dirty="0" smtClean="0"/>
              <a:t>4. его создают и окружающие люди – друзья, родные, сотрудники.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менялся имидж… </a:t>
            </a:r>
            <a:br>
              <a:rPr lang="ru-RU" dirty="0" smtClean="0"/>
            </a:br>
            <a:r>
              <a:rPr lang="ru-RU" dirty="0" smtClean="0"/>
              <a:t>30-е годы..</a:t>
            </a:r>
            <a:endParaRPr lang="ru-RU" dirty="0"/>
          </a:p>
        </p:txBody>
      </p:sp>
      <p:sp>
        <p:nvSpPr>
          <p:cNvPr id="3" name="Содержимое 2"/>
          <p:cNvSpPr>
            <a:spLocks noGrp="1"/>
          </p:cNvSpPr>
          <p:nvPr>
            <p:ph sz="quarter" idx="1"/>
          </p:nvPr>
        </p:nvSpPr>
        <p:spPr/>
        <p:txBody>
          <a:bodyPr/>
          <a:lstStyle/>
          <a:p>
            <a:r>
              <a:rPr lang="ru-RU" dirty="0" smtClean="0"/>
              <a:t>Хороший педагог</a:t>
            </a:r>
            <a:r>
              <a:rPr lang="en-US" dirty="0" smtClean="0"/>
              <a:t>/</a:t>
            </a:r>
            <a:r>
              <a:rPr lang="ru-RU" dirty="0" smtClean="0"/>
              <a:t>куратор – это…</a:t>
            </a:r>
          </a:p>
          <a:p>
            <a:r>
              <a:rPr lang="ru-RU" dirty="0" smtClean="0"/>
              <a:t> 1. Знание предмета и владение методикой. </a:t>
            </a:r>
          </a:p>
          <a:p>
            <a:r>
              <a:rPr lang="ru-RU" dirty="0" smtClean="0"/>
              <a:t>2. Хорошие взаимоотношения со студентами. </a:t>
            </a:r>
          </a:p>
          <a:p>
            <a:r>
              <a:rPr lang="ru-RU" dirty="0" smtClean="0"/>
              <a:t>3. Умение адекватно оценивать знания.</a:t>
            </a:r>
          </a:p>
          <a:p>
            <a:r>
              <a:rPr lang="ru-RU" dirty="0" smtClean="0"/>
              <a:t>4. Создание дисциплины в группе. </a:t>
            </a:r>
          </a:p>
          <a:p>
            <a:r>
              <a:rPr lang="ru-RU" dirty="0" smtClean="0"/>
              <a:t>5. Внешний вид.</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менялся имидж… </a:t>
            </a:r>
            <a:br>
              <a:rPr lang="ru-RU" dirty="0" smtClean="0"/>
            </a:br>
            <a:r>
              <a:rPr lang="ru-RU" dirty="0" smtClean="0"/>
              <a:t>40-е и 60-е годы… </a:t>
            </a:r>
            <a:endParaRPr lang="ru-RU" dirty="0"/>
          </a:p>
        </p:txBody>
      </p:sp>
      <p:sp>
        <p:nvSpPr>
          <p:cNvPr id="3" name="Содержимое 2"/>
          <p:cNvSpPr>
            <a:spLocks noGrp="1"/>
          </p:cNvSpPr>
          <p:nvPr>
            <p:ph sz="quarter" idx="1"/>
          </p:nvPr>
        </p:nvSpPr>
        <p:spPr/>
        <p:txBody>
          <a:bodyPr/>
          <a:lstStyle/>
          <a:p>
            <a:pPr algn="just"/>
            <a:r>
              <a:rPr lang="ru-RU" dirty="0" smtClean="0"/>
              <a:t>40-е годы учащиеся в педагоге</a:t>
            </a:r>
            <a:r>
              <a:rPr lang="en-US" dirty="0" smtClean="0"/>
              <a:t>/</a:t>
            </a:r>
            <a:r>
              <a:rPr lang="ru-RU" dirty="0" smtClean="0"/>
              <a:t>кураторе ценили знание предмета, общую эрудицию, политическую зрелость. </a:t>
            </a:r>
          </a:p>
          <a:p>
            <a:pPr algn="just"/>
            <a:r>
              <a:rPr lang="ru-RU" dirty="0" smtClean="0"/>
              <a:t>60-х годы, описаны следующие: уравновешенность, гармоничность, авторитет, знание предмета, сильная воля, храбрость, остроумие, приятная наружность, понимание своих подопечных, умение говорить логично и выразительно, требовательность самостоятельности, любовь к педагогической работе.</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Как менялся имидж… </a:t>
            </a:r>
            <a:br>
              <a:rPr lang="ru-RU" dirty="0" smtClean="0"/>
            </a:br>
            <a:r>
              <a:rPr lang="ru-RU" dirty="0" smtClean="0"/>
              <a:t>70-е и 80-е годы… </a:t>
            </a:r>
            <a:endParaRPr lang="ru-RU" dirty="0"/>
          </a:p>
        </p:txBody>
      </p:sp>
      <p:sp>
        <p:nvSpPr>
          <p:cNvPr id="3" name="Содержимое 2"/>
          <p:cNvSpPr>
            <a:spLocks noGrp="1"/>
          </p:cNvSpPr>
          <p:nvPr>
            <p:ph sz="quarter" idx="1"/>
          </p:nvPr>
        </p:nvSpPr>
        <p:spPr/>
        <p:txBody>
          <a:bodyPr/>
          <a:lstStyle/>
          <a:p>
            <a:pPr algn="just"/>
            <a:r>
              <a:rPr lang="ru-RU" dirty="0" smtClean="0"/>
              <a:t>Педагог</a:t>
            </a:r>
            <a:r>
              <a:rPr lang="en-US" dirty="0" smtClean="0"/>
              <a:t>/</a:t>
            </a:r>
            <a:r>
              <a:rPr lang="ru-RU" dirty="0" smtClean="0"/>
              <a:t>куратор 70-х должен быть - справедливый, умный, энергичный, требовательный, авторитетный, хороший организатор, приветливый, любящий детей, любящий свой предмет. Учащимся импонировали в личности педагога</a:t>
            </a:r>
            <a:r>
              <a:rPr lang="en-US" dirty="0" smtClean="0"/>
              <a:t>/</a:t>
            </a:r>
            <a:r>
              <a:rPr lang="ru-RU" dirty="0" smtClean="0"/>
              <a:t>куратора сочетание строгости с душевностью, добротой и уважением к учащимся. Наряду со строгостью ценят справедливость, доброту, эрудицию, взаимопонимание, аккуратность.</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495</TotalTime>
  <Words>1734</Words>
  <Application>Microsoft Office PowerPoint</Application>
  <PresentationFormat>Экран (4:3)</PresentationFormat>
  <Paragraphs>146</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Эркер</vt:lpstr>
      <vt:lpstr>ИМИДЖ ПЕДАГОГА/КУРАТОРА</vt:lpstr>
      <vt:lpstr>актуальность</vt:lpstr>
      <vt:lpstr>ИМИДЖ - </vt:lpstr>
      <vt:lpstr>СОСТАВЛЯЮЩИЕ ИМИДЖА  (А.Ю. ПАНАСЮК)</vt:lpstr>
      <vt:lpstr>СОСТАВЛЯЮЩИЕ ИМИДЖА  (А.Ю. ПАНАСЮК)</vt:lpstr>
      <vt:lpstr>КТО СОЗДАЕТ ИМИДЖ?</vt:lpstr>
      <vt:lpstr>Как менялся имидж…  30-е годы..</vt:lpstr>
      <vt:lpstr>Как менялся имидж…  40-е и 60-е годы… </vt:lpstr>
      <vt:lpstr>Как менялся имидж…  70-е и 80-е годы… </vt:lpstr>
      <vt:lpstr>Как менялся имидж…  90-е годы… </vt:lpstr>
      <vt:lpstr>Как менялся имидж…  наши дни… </vt:lpstr>
      <vt:lpstr>Как менялся имидж…  наши дни… </vt:lpstr>
      <vt:lpstr>Как менялся имидж…  наши дни… </vt:lpstr>
      <vt:lpstr>Слайд 14</vt:lpstr>
      <vt:lpstr>МОТИВАЦИЯ В СОЗДАНИИ ИМИДЖА</vt:lpstr>
      <vt:lpstr>СТРУКТУРНЫЕ КОМПОНЕНТЫ ИМИДЖА</vt:lpstr>
      <vt:lpstr>ВИЗУАЛЬНЫЙ (ВНЕШНИЙ) КОМПОНЕНТ ИМИДЖА</vt:lpstr>
      <vt:lpstr>ВНУТРЕННИЙ КОМПОНЕНТ ИМИДЖА</vt:lpstr>
      <vt:lpstr>ПРОЦЕССУАЛЬНЫЙ КОМПОНЕНТ ИМИДЖА</vt:lpstr>
      <vt:lpstr>Слайд 20</vt:lpstr>
      <vt:lpstr>ФОРМИРОВАНИЕ ИМИДЖА</vt:lpstr>
      <vt:lpstr>Семь шагов технологии успешного  ИМИДЖА ПЕДАГОГА (КУРАТОРА)</vt:lpstr>
      <vt:lpstr>Слайд 23</vt:lpstr>
      <vt:lpstr>ВНЕШНИЙ ВИД</vt:lpstr>
      <vt:lpstr>ВНЕШНИЙ ВИД</vt:lpstr>
      <vt:lpstr>ГОЛОС</vt:lpstr>
      <vt:lpstr>ДЕЛОВЫЕ КАЧЕСТВА И ХОРОШИЕ МАНЕРЫ</vt:lpstr>
      <vt:lpstr>СИЛУЭТ ОДЕЖДЫ</vt:lpstr>
      <vt:lpstr>ПРИВЛЕКАТЕЛЬНОСТЬ В ИМИДЖЕ</vt:lpstr>
      <vt:lpstr>ЗАКЛЮЧЕНИЕ</vt:lpstr>
      <vt:lpstr>ЗАКЛЮЧЕНИЕ</vt:lpstr>
      <vt:lpstr>Слайд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ИМИДЖ КУРАТОРА</dc:title>
  <dc:creator>uvvr</dc:creator>
  <cp:lastModifiedBy>MBachinina</cp:lastModifiedBy>
  <cp:revision>55</cp:revision>
  <dcterms:created xsi:type="dcterms:W3CDTF">2015-05-13T04:56:05Z</dcterms:created>
  <dcterms:modified xsi:type="dcterms:W3CDTF">2016-02-25T07:12:47Z</dcterms:modified>
</cp:coreProperties>
</file>